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450" r:id="rId2"/>
    <p:sldId id="799" r:id="rId3"/>
    <p:sldId id="800" r:id="rId4"/>
    <p:sldId id="801" r:id="rId5"/>
    <p:sldId id="802" r:id="rId6"/>
    <p:sldId id="762" r:id="rId7"/>
    <p:sldId id="803" r:id="rId8"/>
    <p:sldId id="804" r:id="rId9"/>
    <p:sldId id="805" r:id="rId10"/>
    <p:sldId id="806" r:id="rId11"/>
    <p:sldId id="807" r:id="rId12"/>
    <p:sldId id="808" r:id="rId13"/>
    <p:sldId id="809" r:id="rId14"/>
    <p:sldId id="810" r:id="rId15"/>
    <p:sldId id="811" r:id="rId16"/>
    <p:sldId id="812" r:id="rId17"/>
    <p:sldId id="813" r:id="rId18"/>
    <p:sldId id="814" r:id="rId19"/>
    <p:sldId id="815" r:id="rId20"/>
    <p:sldId id="816" r:id="rId21"/>
    <p:sldId id="817" r:id="rId22"/>
    <p:sldId id="818" r:id="rId23"/>
    <p:sldId id="819" r:id="rId24"/>
    <p:sldId id="820" r:id="rId25"/>
    <p:sldId id="821" r:id="rId26"/>
    <p:sldId id="822" r:id="rId27"/>
    <p:sldId id="823" r:id="rId28"/>
    <p:sldId id="824" r:id="rId29"/>
    <p:sldId id="825" r:id="rId30"/>
    <p:sldId id="826" r:id="rId31"/>
    <p:sldId id="827" r:id="rId32"/>
    <p:sldId id="828" r:id="rId33"/>
    <p:sldId id="829" r:id="rId34"/>
    <p:sldId id="830" r:id="rId35"/>
    <p:sldId id="831" r:id="rId36"/>
    <p:sldId id="832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clrMru>
    <a:srgbClr val="0432FF"/>
    <a:srgbClr val="00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70" autoAdjust="0"/>
    <p:restoredTop sz="92277" autoAdjust="0"/>
  </p:normalViewPr>
  <p:slideViewPr>
    <p:cSldViewPr snapToGrid="0" snapToObjects="1">
      <p:cViewPr varScale="1">
        <p:scale>
          <a:sx n="120" d="100"/>
          <a:sy n="120" d="100"/>
        </p:scale>
        <p:origin x="140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CF7C78-A87B-9B4D-A9D1-7364E5DA120C}" type="datetime1">
              <a:rPr lang="en-US" smtClean="0"/>
              <a:t>11/1/20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F5DE9D-0A37-8441-8B4F-F3BACD0F6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379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AA2943-DE60-F34D-A49E-8FF3146C7A9A}" type="datetime1">
              <a:rPr lang="en-US" smtClean="0"/>
              <a:t>11/1/20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100B7-F0F0-BA4B-98D9-DC51A8C92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734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Morning everyone</a:t>
            </a:r>
          </a:p>
          <a:p>
            <a:endParaRPr lang="en-US" dirty="0"/>
          </a:p>
          <a:p>
            <a:r>
              <a:rPr lang="en-US" dirty="0"/>
              <a:t>Today we are looking into control flow in C++.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36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330" y="993458"/>
            <a:ext cx="7980533" cy="1362075"/>
          </a:xfrm>
        </p:spPr>
        <p:txBody>
          <a:bodyPr anchor="t"/>
          <a:lstStyle>
            <a:lvl1pPr algn="l">
              <a:defRPr lang="en-US" sz="4400" b="1" baseline="0" dirty="0">
                <a:latin typeface="San Serif"/>
                <a:cs typeface="San Serif"/>
              </a:defRPr>
            </a:lvl1pPr>
          </a:lstStyle>
          <a:p>
            <a:r>
              <a:rPr lang="en-US" dirty="0"/>
              <a:t>Click here to edit the master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330" y="2653031"/>
            <a:ext cx="7980533" cy="1500187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San serif"/>
                <a:cs typeface="San serif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79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68F7F9-70EC-BD49-8928-7CB170F9795A}" type="datetime1">
              <a:rPr lang="en-US" smtClean="0"/>
              <a:t>11/1/20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94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48EBF9C-0147-DE49-BEBF-5601345D794C}" type="datetime1">
              <a:rPr lang="en-US" smtClean="0"/>
              <a:t>11/1/20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9111999-15EC-814B-B32F-0BBC9D8C0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7302"/>
            <a:ext cx="7886700" cy="964910"/>
          </a:xfrm>
        </p:spPr>
        <p:txBody>
          <a:bodyPr>
            <a:normAutofit/>
          </a:bodyPr>
          <a:lstStyle>
            <a:lvl1pPr>
              <a:defRPr sz="3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2823809-6443-6843-AD09-B59B7379B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4659339"/>
          </a:xfrm>
        </p:spPr>
        <p:txBody>
          <a:bodyPr/>
          <a:lstStyle>
            <a:lvl1pPr marL="228600" indent="-411480">
              <a:buFont typeface="Wingdings" pitchFamily="2" charset="2"/>
              <a:buChar char="q"/>
              <a:defRPr sz="2600" b="1"/>
            </a:lvl1pPr>
            <a:lvl2pPr indent="-377190"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直線接點 7">
            <a:extLst>
              <a:ext uri="{FF2B5EF4-FFF2-40B4-BE49-F238E27FC236}">
                <a16:creationId xmlns:a16="http://schemas.microsoft.com/office/drawing/2014/main" id="{27172727-4FEE-2641-9E0E-1B9B287C1DE0}"/>
              </a:ext>
            </a:extLst>
          </p:cNvPr>
          <p:cNvCxnSpPr>
            <a:cxnSpLocks/>
          </p:cNvCxnSpPr>
          <p:nvPr userDrawn="1"/>
        </p:nvCxnSpPr>
        <p:spPr>
          <a:xfrm>
            <a:off x="628650" y="1077455"/>
            <a:ext cx="78867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7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Sen sarif"/>
                <a:cs typeface="Sen sarif"/>
              </a:defRPr>
            </a:lvl1pPr>
            <a:lvl2pPr>
              <a:defRPr sz="2400">
                <a:latin typeface="Sen sarif"/>
                <a:cs typeface="Sen sarif"/>
              </a:defRPr>
            </a:lvl2pPr>
            <a:lvl3pPr>
              <a:defRPr sz="2000">
                <a:latin typeface="Sen sarif"/>
                <a:cs typeface="Sen sarif"/>
              </a:defRPr>
            </a:lvl3pPr>
            <a:lvl4pPr>
              <a:defRPr sz="1800">
                <a:latin typeface="Sen sarif"/>
                <a:cs typeface="Sen sarif"/>
              </a:defRPr>
            </a:lvl4pPr>
            <a:lvl5pPr>
              <a:defRPr sz="1800">
                <a:latin typeface="Sen sarif"/>
                <a:cs typeface="Sen sarif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220C52D-8C02-5E4D-9426-D1EE2725AF8B}" type="datetime1">
              <a:rPr lang="en-US" smtClean="0"/>
              <a:t>11/1/20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10" name="直線接點 7"/>
          <p:cNvCxnSpPr/>
          <p:nvPr userDrawn="1"/>
        </p:nvCxnSpPr>
        <p:spPr>
          <a:xfrm>
            <a:off x="457200" y="1178985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629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F953D56-53FA-064E-AAF8-1376460A6387}" type="datetime1">
              <a:rPr lang="en-US" smtClean="0"/>
              <a:t>11/1/20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11" name="直線接點 7"/>
          <p:cNvCxnSpPr/>
          <p:nvPr userDrawn="1"/>
        </p:nvCxnSpPr>
        <p:spPr>
          <a:xfrm>
            <a:off x="457200" y="1178985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574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01A23A-B960-2540-B8F5-FE58184F77E8}" type="datetime1">
              <a:rPr lang="en-US" smtClean="0"/>
              <a:t>11/1/20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42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FA2E91B-46B4-4840-8C61-93A81CE7D388}" type="datetime1">
              <a:rPr lang="en-US" smtClean="0"/>
              <a:t>11/1/20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99555" y="6351498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653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512308-29C4-F544-A0F1-FBC3C4067138}" type="datetime1">
              <a:rPr lang="en-US" smtClean="0"/>
              <a:t>11/1/20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35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6C1DF2-18E9-F140-80E5-AA07E724E416}" type="datetime1">
              <a:rPr lang="en-US" smtClean="0"/>
              <a:t>11/1/20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76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EDF656-61DC-9A42-8D01-12AB0AEA89CE}" type="datetime1">
              <a:rPr lang="en-US" smtClean="0"/>
              <a:t>11/1/20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87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804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22400"/>
            <a:ext cx="8229600" cy="4703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9555" y="637461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4E77BC79-9480-1042-96E1-82B94DA081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44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San serif"/>
          <a:ea typeface="+mj-ea"/>
          <a:cs typeface="San serif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q"/>
        <a:defRPr sz="2800" kern="1200">
          <a:solidFill>
            <a:schemeClr val="tx1"/>
          </a:solidFill>
          <a:latin typeface="San serif"/>
          <a:ea typeface="+mn-ea"/>
          <a:cs typeface="San serif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q"/>
        <a:defRPr sz="2400" kern="1200">
          <a:solidFill>
            <a:schemeClr val="tx1"/>
          </a:solidFill>
          <a:latin typeface="San serif"/>
          <a:ea typeface="+mn-ea"/>
          <a:cs typeface="San serif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San serif"/>
          <a:ea typeface="+mn-ea"/>
          <a:cs typeface="San serif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an serif"/>
          <a:ea typeface="+mn-ea"/>
          <a:cs typeface="San serif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an serif"/>
          <a:ea typeface="+mn-ea"/>
          <a:cs typeface="San serif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tsung-wei-huang/cs1410-40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7C883-7AFF-244C-AF4A-5B8B8A2E1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32" y="569799"/>
            <a:ext cx="7980533" cy="2221397"/>
          </a:xfrm>
        </p:spPr>
        <p:txBody>
          <a:bodyPr/>
          <a:lstStyle/>
          <a:p>
            <a:r>
              <a:rPr lang="en-US" sz="4800" dirty="0"/>
              <a:t>Lecture 19: Classes – Part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C9C05-F347-0C4F-946E-E4F1C7A0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95A4A3-FF99-754A-8985-6F0657A95CA5}"/>
              </a:ext>
            </a:extLst>
          </p:cNvPr>
          <p:cNvSpPr/>
          <p:nvPr/>
        </p:nvSpPr>
        <p:spPr>
          <a:xfrm>
            <a:off x="0" y="2909455"/>
            <a:ext cx="9144000" cy="186459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Dr. Tsung-Wei Huang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Department of Electrical and Computer Engineering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University of Utah, Salt Lake City, 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3622F-8CA1-A84F-81BC-C2A1FCAEAC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788" b="11971"/>
          <a:stretch/>
        </p:blipFill>
        <p:spPr>
          <a:xfrm>
            <a:off x="-1" y="4788568"/>
            <a:ext cx="9144000" cy="20694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F20315-DE39-3449-AB66-64DCADCD28A4}"/>
              </a:ext>
            </a:extLst>
          </p:cNvPr>
          <p:cNvSpPr txBox="1"/>
          <p:nvPr/>
        </p:nvSpPr>
        <p:spPr>
          <a:xfrm>
            <a:off x="581732" y="1885599"/>
            <a:ext cx="783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Class page: </a:t>
            </a:r>
            <a:r>
              <a:rPr lang="en-US" sz="2400" dirty="0">
                <a:hlinkClick r:id="rId4"/>
              </a:rPr>
              <a:t>https://github.com/tsung-wei-huang/cs1410-40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833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9457B2-7677-344D-9843-9704DCC7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2CD917-0C08-2543-A208-FB81511E8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Destructor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E619E3-6D48-1949-ABD2-3F95F00DD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The name of the destructor for a class is the </a:t>
            </a: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tilde character (</a:t>
            </a:r>
            <a:r>
              <a:rPr lang="en-US" altLang="zh-TW" sz="2500" dirty="0">
                <a:solidFill>
                  <a:srgbClr val="0000FF"/>
                </a:solidFill>
                <a:latin typeface="LucidaSansTypewriter" pitchFamily="49" charset="0"/>
              </a:rPr>
              <a:t>~</a:t>
            </a: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followed by the class name.</a:t>
            </a: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Another type of special member function.</a:t>
            </a:r>
          </a:p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The destructor is called implicitly when an object is destroyed.</a:t>
            </a: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For example, an automatic object is destroyed when program execution leaves its scope in which that object was instantiated.</a:t>
            </a:r>
          </a:p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A destructor receives no parameters and returns no value.</a:t>
            </a: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May not specify a return type—not even </a:t>
            </a:r>
            <a:r>
              <a:rPr lang="en-US" altLang="zh-TW" sz="2200" dirty="0">
                <a:solidFill>
                  <a:srgbClr val="000000"/>
                </a:solidFill>
                <a:latin typeface="Lucida Console" panose="020B0609040504020204" pitchFamily="49" charset="0"/>
              </a:rPr>
              <a:t>void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A class may have only one destructor.</a:t>
            </a:r>
          </a:p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A destructor must be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public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If you do not explicitly provide a destructor, the compiler creates an “empty” destructor.</a:t>
            </a:r>
          </a:p>
          <a:p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546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071DDF-29CB-7747-A9C1-A7379AA04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C02E3C-3B1B-7C42-9C48-4E2B48FCD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When Constructor and Destructor called?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58AD44-7C86-D044-B55D-54A412BFE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600"/>
              </a:spcBef>
            </a:pP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Constructors and destructors are called implicitly by the compiler.</a:t>
            </a:r>
          </a:p>
          <a:p>
            <a:pPr>
              <a:spcBef>
                <a:spcPts val="600"/>
              </a:spcBef>
            </a:pP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The order in which these function calls occur depends on the order in which execution enters and leaves the scopes where the objects are instantiated.</a:t>
            </a:r>
          </a:p>
          <a:p>
            <a:pPr>
              <a:spcBef>
                <a:spcPts val="600"/>
              </a:spcBef>
            </a:pP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Generally, destructor calls are made in the reverse order of the corresponding constructor calls</a:t>
            </a:r>
          </a:p>
          <a:p>
            <a:pPr>
              <a:spcBef>
                <a:spcPts val="600"/>
              </a:spcBef>
            </a:pP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The storage classes of objects can alter the order in which destructors are called.</a:t>
            </a:r>
          </a:p>
          <a:p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136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C6E6AF-11B0-2B44-AB5C-A4C1DE5D1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38EB09-6D4D-3A48-811D-73E247707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Picture 1" descr="cpphtp7LOV_09slides_Page_52.png">
            <a:extLst>
              <a:ext uri="{FF2B5EF4-FFF2-40B4-BE49-F238E27FC236}">
                <a16:creationId xmlns:a16="http://schemas.microsoft.com/office/drawing/2014/main" id="{7AEF87F3-6A81-FF4F-9EB2-B0E8A93B4328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84" b="25323"/>
          <a:stretch/>
        </p:blipFill>
        <p:spPr bwMode="auto">
          <a:xfrm>
            <a:off x="621904" y="1124745"/>
            <a:ext cx="8064896" cy="4553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366401-1C40-FA4C-A133-77B5B1E00EB6}"/>
              </a:ext>
            </a:extLst>
          </p:cNvPr>
          <p:cNvSpPr/>
          <p:nvPr/>
        </p:nvSpPr>
        <p:spPr>
          <a:xfrm>
            <a:off x="1499191" y="1618903"/>
            <a:ext cx="3072809" cy="27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02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C6E6AF-11B0-2B44-AB5C-A4C1DE5D1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38EB09-6D4D-3A48-811D-73E247707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7" name="Picture 1" descr="cpphtp7LOV_09slides_Page_53.png">
            <a:extLst>
              <a:ext uri="{FF2B5EF4-FFF2-40B4-BE49-F238E27FC236}">
                <a16:creationId xmlns:a16="http://schemas.microsoft.com/office/drawing/2014/main" id="{468780C6-9389-E94B-95E8-B406DF86CD63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" r="19684" b="9195"/>
          <a:stretch/>
        </p:blipFill>
        <p:spPr bwMode="auto">
          <a:xfrm>
            <a:off x="974856" y="1516534"/>
            <a:ext cx="7194287" cy="4586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3174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C6E6AF-11B0-2B44-AB5C-A4C1DE5D1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38EB09-6D4D-3A48-811D-73E247707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Picture 1" descr="cpphtp7LOV_09slides_Page_54.png">
            <a:extLst>
              <a:ext uri="{FF2B5EF4-FFF2-40B4-BE49-F238E27FC236}">
                <a16:creationId xmlns:a16="http://schemas.microsoft.com/office/drawing/2014/main" id="{88A884DB-FF4B-9F47-8ECF-A2667CA10A7F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84" b="15692"/>
          <a:stretch/>
        </p:blipFill>
        <p:spPr bwMode="auto">
          <a:xfrm>
            <a:off x="683568" y="1124744"/>
            <a:ext cx="7776864" cy="4957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990716-C9F2-924D-A8FA-20DD8B942729}"/>
              </a:ext>
            </a:extLst>
          </p:cNvPr>
          <p:cNvSpPr/>
          <p:nvPr/>
        </p:nvSpPr>
        <p:spPr>
          <a:xfrm>
            <a:off x="1626782" y="1682700"/>
            <a:ext cx="3072809" cy="199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796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C6E6AF-11B0-2B44-AB5C-A4C1DE5D1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38EB09-6D4D-3A48-811D-73E247707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Picture 1" descr="cpphtp7LOV_09slides_Page_55.png">
            <a:extLst>
              <a:ext uri="{FF2B5EF4-FFF2-40B4-BE49-F238E27FC236}">
                <a16:creationId xmlns:a16="http://schemas.microsoft.com/office/drawing/2014/main" id="{57AE07EC-5A7E-2340-99B9-1E73020C6119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84" b="56391"/>
          <a:stretch/>
        </p:blipFill>
        <p:spPr bwMode="auto">
          <a:xfrm>
            <a:off x="107504" y="1484784"/>
            <a:ext cx="8813800" cy="290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1696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C6E6AF-11B0-2B44-AB5C-A4C1DE5D1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38EB09-6D4D-3A48-811D-73E247707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6" name="Picture 1" descr="cpphtp7LOV_09slides_Page_56.png">
            <a:extLst>
              <a:ext uri="{FF2B5EF4-FFF2-40B4-BE49-F238E27FC236}">
                <a16:creationId xmlns:a16="http://schemas.microsoft.com/office/drawing/2014/main" id="{92DDC0EC-3624-D94A-94A7-A8DD804426C5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" r="19684" b="9075"/>
          <a:stretch/>
        </p:blipFill>
        <p:spPr bwMode="auto">
          <a:xfrm>
            <a:off x="860849" y="1417638"/>
            <a:ext cx="7422301" cy="473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5193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4FB01C-41FB-F841-9EC4-7D10E5ACA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272250-9FBE-0849-AC3A-93740DBA4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Accessors and </a:t>
            </a:r>
            <a:r>
              <a:rPr lang="en-US" dirty="0" err="1"/>
              <a:t>Modofiers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9DB122-8F87-8143-9245-A095973B1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078672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Classes often provide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public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member functions to allow clients of the class to </a:t>
            </a:r>
            <a:r>
              <a:rPr lang="en-US" altLang="zh-TW" sz="2400" i="1" dirty="0">
                <a:solidFill>
                  <a:srgbClr val="3380E6"/>
                </a:solidFill>
                <a:latin typeface="Times New Roman" panose="02020603050405020304" pitchFamily="18" charset="0"/>
              </a:rPr>
              <a:t>set</a:t>
            </a:r>
            <a:r>
              <a:rPr lang="en-US" altLang="zh-TW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(i.e., assign values to) or </a:t>
            </a:r>
            <a:r>
              <a:rPr lang="en-US" altLang="zh-TW" sz="2400" i="1" dirty="0">
                <a:solidFill>
                  <a:srgbClr val="3380E6"/>
                </a:solidFill>
                <a:latin typeface="Times New Roman" panose="02020603050405020304" pitchFamily="18" charset="0"/>
              </a:rPr>
              <a:t>get</a:t>
            </a:r>
            <a:r>
              <a:rPr lang="en-US" altLang="zh-TW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(i.e., obtain the values of)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private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data members.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These member function names need not begin with </a:t>
            </a:r>
            <a:r>
              <a:rPr lang="en-US" altLang="zh-TW" sz="2100" dirty="0">
                <a:solidFill>
                  <a:srgbClr val="000000"/>
                </a:solidFill>
                <a:latin typeface="Lucida Console" panose="020B0609040504020204" pitchFamily="49" charset="0"/>
              </a:rPr>
              <a:t>set</a:t>
            </a: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 or </a:t>
            </a:r>
            <a:r>
              <a:rPr lang="en-US" altLang="zh-TW" sz="2100" dirty="0">
                <a:solidFill>
                  <a:srgbClr val="000000"/>
                </a:solidFill>
                <a:latin typeface="Lucida Console" panose="020B0609040504020204" pitchFamily="49" charset="0"/>
              </a:rPr>
              <a:t>get</a:t>
            </a: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, but this naming convention is common.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This example enhances class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Time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to include public functions that allow the client code to </a:t>
            </a:r>
            <a:r>
              <a:rPr lang="en-US" altLang="zh-TW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set 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and</a:t>
            </a:r>
            <a:r>
              <a:rPr lang="en-US" altLang="zh-TW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get 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 values of the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private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data members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hour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minute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second</a:t>
            </a:r>
            <a:r>
              <a:rPr lang="en-US" altLang="zh-TW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zh-TW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set 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functions strictly control the setting of the data members</a:t>
            </a:r>
            <a:r>
              <a:rPr lang="en-US" altLang="zh-TW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Each </a:t>
            </a:r>
            <a:r>
              <a:rPr lang="en-US" altLang="zh-TW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get 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function simply returns the appropriate data member’s value. </a:t>
            </a:r>
          </a:p>
          <a:p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838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C6E6AF-11B0-2B44-AB5C-A4C1DE5D1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38EB09-6D4D-3A48-811D-73E247707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6" name="Picture 1" descr="cpphtp7LOV_09slides_Page_57.png">
            <a:extLst>
              <a:ext uri="{FF2B5EF4-FFF2-40B4-BE49-F238E27FC236}">
                <a16:creationId xmlns:a16="http://schemas.microsoft.com/office/drawing/2014/main" id="{1D055B30-C56E-BE4F-BC38-E31817898CE6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84" b="24929"/>
          <a:stretch/>
        </p:blipFill>
        <p:spPr bwMode="auto">
          <a:xfrm>
            <a:off x="624033" y="1196752"/>
            <a:ext cx="7895934" cy="4481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4CE0B2C-3E88-5C46-909B-15DAE854FBB1}"/>
              </a:ext>
            </a:extLst>
          </p:cNvPr>
          <p:cNvSpPr/>
          <p:nvPr/>
        </p:nvSpPr>
        <p:spPr>
          <a:xfrm>
            <a:off x="1499191" y="1765004"/>
            <a:ext cx="3072809" cy="191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285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C6E6AF-11B0-2B44-AB5C-A4C1DE5D1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38EB09-6D4D-3A48-811D-73E247707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E0B2C-3E88-5C46-909B-15DAE854FBB1}"/>
              </a:ext>
            </a:extLst>
          </p:cNvPr>
          <p:cNvSpPr/>
          <p:nvPr/>
        </p:nvSpPr>
        <p:spPr>
          <a:xfrm>
            <a:off x="1499191" y="1765004"/>
            <a:ext cx="3072809" cy="191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1" descr="cpphtp7LOV_09slides_Page_58.png">
            <a:extLst>
              <a:ext uri="{FF2B5EF4-FFF2-40B4-BE49-F238E27FC236}">
                <a16:creationId xmlns:a16="http://schemas.microsoft.com/office/drawing/2014/main" id="{BBCFC13D-A5CB-DD49-BE0B-3C0910777321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84" b="43728"/>
          <a:stretch/>
        </p:blipFill>
        <p:spPr bwMode="auto">
          <a:xfrm>
            <a:off x="0" y="1268760"/>
            <a:ext cx="8813800" cy="3749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5738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A0361E-1ADD-E246-BD9C-49D89381C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953497-1AE3-7046-B5EB-2CAF53993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Time Class</a:t>
            </a:r>
          </a:p>
        </p:txBody>
      </p:sp>
      <p:pic>
        <p:nvPicPr>
          <p:cNvPr id="5" name="Picture 1" descr="cpphtp7LOV_09slides_Page_03.png">
            <a:extLst>
              <a:ext uri="{FF2B5EF4-FFF2-40B4-BE49-F238E27FC236}">
                <a16:creationId xmlns:a16="http://schemas.microsoft.com/office/drawing/2014/main" id="{16440B2F-FC40-8542-9B2D-9E9BBE310037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84" b="24776"/>
          <a:stretch/>
        </p:blipFill>
        <p:spPr bwMode="auto">
          <a:xfrm>
            <a:off x="107504" y="878146"/>
            <a:ext cx="8813800" cy="501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F4A6F9F-0B2F-8D41-8A39-945FB80AAC74}"/>
              </a:ext>
            </a:extLst>
          </p:cNvPr>
          <p:cNvSpPr/>
          <p:nvPr/>
        </p:nvSpPr>
        <p:spPr>
          <a:xfrm>
            <a:off x="1148316" y="1446027"/>
            <a:ext cx="2626242" cy="233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198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C6E6AF-11B0-2B44-AB5C-A4C1DE5D1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38EB09-6D4D-3A48-811D-73E247707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E0B2C-3E88-5C46-909B-15DAE854FBB1}"/>
              </a:ext>
            </a:extLst>
          </p:cNvPr>
          <p:cNvSpPr/>
          <p:nvPr/>
        </p:nvSpPr>
        <p:spPr>
          <a:xfrm>
            <a:off x="1499191" y="1765004"/>
            <a:ext cx="3072809" cy="191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1" descr="cpphtp7LOV_09slides_Page_59.png">
            <a:extLst>
              <a:ext uri="{FF2B5EF4-FFF2-40B4-BE49-F238E27FC236}">
                <a16:creationId xmlns:a16="http://schemas.microsoft.com/office/drawing/2014/main" id="{56B12701-E5A0-5549-B637-78B0E48F1BFE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9684" b="18885"/>
          <a:stretch/>
        </p:blipFill>
        <p:spPr bwMode="auto">
          <a:xfrm>
            <a:off x="611560" y="1124745"/>
            <a:ext cx="7372618" cy="4521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2323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C6E6AF-11B0-2B44-AB5C-A4C1DE5D1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38EB09-6D4D-3A48-811D-73E247707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E0B2C-3E88-5C46-909B-15DAE854FBB1}"/>
              </a:ext>
            </a:extLst>
          </p:cNvPr>
          <p:cNvSpPr/>
          <p:nvPr/>
        </p:nvSpPr>
        <p:spPr>
          <a:xfrm>
            <a:off x="1499191" y="1765004"/>
            <a:ext cx="3072809" cy="191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1" descr="cpphtp7LOV_09slides_Page_60.png">
            <a:extLst>
              <a:ext uri="{FF2B5EF4-FFF2-40B4-BE49-F238E27FC236}">
                <a16:creationId xmlns:a16="http://schemas.microsoft.com/office/drawing/2014/main" id="{EBDF4FFD-D110-D545-881E-1DFEA3FBC6EB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84" b="28048"/>
          <a:stretch/>
        </p:blipFill>
        <p:spPr bwMode="auto">
          <a:xfrm>
            <a:off x="251520" y="1124745"/>
            <a:ext cx="8155384" cy="4436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7604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C6E6AF-11B0-2B44-AB5C-A4C1DE5D1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38EB09-6D4D-3A48-811D-73E247707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E0B2C-3E88-5C46-909B-15DAE854FBB1}"/>
              </a:ext>
            </a:extLst>
          </p:cNvPr>
          <p:cNvSpPr/>
          <p:nvPr/>
        </p:nvSpPr>
        <p:spPr>
          <a:xfrm>
            <a:off x="1499191" y="1765004"/>
            <a:ext cx="3072809" cy="191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1" descr="cpphtp7LOV_09slides_Page_61.png">
            <a:extLst>
              <a:ext uri="{FF2B5EF4-FFF2-40B4-BE49-F238E27FC236}">
                <a16:creationId xmlns:a16="http://schemas.microsoft.com/office/drawing/2014/main" id="{97517CFB-8CB5-E34C-9B49-4EC9D954EB72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84" b="30866"/>
          <a:stretch/>
        </p:blipFill>
        <p:spPr bwMode="auto">
          <a:xfrm>
            <a:off x="539552" y="1196752"/>
            <a:ext cx="8024491" cy="4193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3134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C6E6AF-11B0-2B44-AB5C-A4C1DE5D1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38EB09-6D4D-3A48-811D-73E247707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E0B2C-3E88-5C46-909B-15DAE854FBB1}"/>
              </a:ext>
            </a:extLst>
          </p:cNvPr>
          <p:cNvSpPr/>
          <p:nvPr/>
        </p:nvSpPr>
        <p:spPr>
          <a:xfrm>
            <a:off x="1499191" y="1765004"/>
            <a:ext cx="3072809" cy="191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1" descr="cpphtp7LOV_09slides_Page_62.png">
            <a:extLst>
              <a:ext uri="{FF2B5EF4-FFF2-40B4-BE49-F238E27FC236}">
                <a16:creationId xmlns:a16="http://schemas.microsoft.com/office/drawing/2014/main" id="{B57C97E7-098E-0C47-8637-EB7CCEF7B723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84" b="43888"/>
          <a:stretch/>
        </p:blipFill>
        <p:spPr bwMode="auto">
          <a:xfrm>
            <a:off x="35496" y="1417638"/>
            <a:ext cx="8813800" cy="3739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4133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C6E6AF-11B0-2B44-AB5C-A4C1DE5D1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38EB09-6D4D-3A48-811D-73E247707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E0B2C-3E88-5C46-909B-15DAE854FBB1}"/>
              </a:ext>
            </a:extLst>
          </p:cNvPr>
          <p:cNvSpPr/>
          <p:nvPr/>
        </p:nvSpPr>
        <p:spPr>
          <a:xfrm>
            <a:off x="1499191" y="1765004"/>
            <a:ext cx="3072809" cy="191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1" descr="cpphtp7LOV_09slides_Page_63.png">
            <a:extLst>
              <a:ext uri="{FF2B5EF4-FFF2-40B4-BE49-F238E27FC236}">
                <a16:creationId xmlns:a16="http://schemas.microsoft.com/office/drawing/2014/main" id="{D3E54AC4-C583-4443-89E1-9D0183B1F086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84" b="18868"/>
          <a:stretch/>
        </p:blipFill>
        <p:spPr bwMode="auto">
          <a:xfrm>
            <a:off x="678396" y="1124745"/>
            <a:ext cx="7787208" cy="4776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52922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C6E6AF-11B0-2B44-AB5C-A4C1DE5D1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38EB09-6D4D-3A48-811D-73E247707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E0B2C-3E88-5C46-909B-15DAE854FBB1}"/>
              </a:ext>
            </a:extLst>
          </p:cNvPr>
          <p:cNvSpPr/>
          <p:nvPr/>
        </p:nvSpPr>
        <p:spPr>
          <a:xfrm>
            <a:off x="1499191" y="1765004"/>
            <a:ext cx="3072809" cy="191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1" descr="cpphtp7LOV_09slides_Page_64.png">
            <a:extLst>
              <a:ext uri="{FF2B5EF4-FFF2-40B4-BE49-F238E27FC236}">
                <a16:creationId xmlns:a16="http://schemas.microsoft.com/office/drawing/2014/main" id="{F3136FCF-4E63-D54E-9D78-B3F4DF650150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84" b="34224"/>
          <a:stretch/>
        </p:blipFill>
        <p:spPr bwMode="auto">
          <a:xfrm>
            <a:off x="107504" y="1124744"/>
            <a:ext cx="8813800" cy="4382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420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C6E6AF-11B0-2B44-AB5C-A4C1DE5D1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38EB09-6D4D-3A48-811D-73E247707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E0B2C-3E88-5C46-909B-15DAE854FBB1}"/>
              </a:ext>
            </a:extLst>
          </p:cNvPr>
          <p:cNvSpPr/>
          <p:nvPr/>
        </p:nvSpPr>
        <p:spPr>
          <a:xfrm>
            <a:off x="1499191" y="1765004"/>
            <a:ext cx="3072809" cy="191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1" descr="cpphtp7LOV_09slides_Page_65.png">
            <a:extLst>
              <a:ext uri="{FF2B5EF4-FFF2-40B4-BE49-F238E27FC236}">
                <a16:creationId xmlns:a16="http://schemas.microsoft.com/office/drawing/2014/main" id="{A4D48427-85CB-6745-BC1F-3816288AD2B2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84" b="28221"/>
          <a:stretch/>
        </p:blipFill>
        <p:spPr bwMode="auto">
          <a:xfrm>
            <a:off x="165100" y="990767"/>
            <a:ext cx="8813800" cy="478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6022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C6E6AF-11B0-2B44-AB5C-A4C1DE5D1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38EB09-6D4D-3A48-811D-73E247707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E0B2C-3E88-5C46-909B-15DAE854FBB1}"/>
              </a:ext>
            </a:extLst>
          </p:cNvPr>
          <p:cNvSpPr/>
          <p:nvPr/>
        </p:nvSpPr>
        <p:spPr>
          <a:xfrm>
            <a:off x="1499191" y="1765004"/>
            <a:ext cx="3072809" cy="191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1" descr="cpphtp7LOV_09slides_Page_66.png">
            <a:extLst>
              <a:ext uri="{FF2B5EF4-FFF2-40B4-BE49-F238E27FC236}">
                <a16:creationId xmlns:a16="http://schemas.microsoft.com/office/drawing/2014/main" id="{5E35F163-4D0D-984E-9FD3-C141A3CDBA1F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84" b="52842"/>
          <a:stretch/>
        </p:blipFill>
        <p:spPr bwMode="auto">
          <a:xfrm>
            <a:off x="165100" y="1556792"/>
            <a:ext cx="8813800" cy="3142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2939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575AED-10E1-C643-856B-58B6C585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89EFFE-C699-C145-A798-2DC398287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Member Scope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96DE71-6411-F04B-BD24-73388496D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Declaring data members with access specifier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private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enforces data hiding.</a:t>
            </a:r>
          </a:p>
          <a:p>
            <a:pPr>
              <a:lnSpc>
                <a:spcPct val="80000"/>
              </a:lnSpc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Providing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public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set 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and </a:t>
            </a:r>
            <a:r>
              <a:rPr lang="en-US" altLang="zh-TW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get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functions allows clients of a class to access the hidden data, but only indirectly</a:t>
            </a:r>
            <a:r>
              <a:rPr lang="en-US" altLang="zh-TW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80000"/>
              </a:lnSpc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 client knows that it’s attempting to modify or obtain an object’s data, but the client does not know how the object performs these operations.</a:t>
            </a:r>
          </a:p>
          <a:p>
            <a:pPr>
              <a:lnSpc>
                <a:spcPct val="80000"/>
              </a:lnSpc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In some cases, a class may internally represent a piece of data one way, but expose that data to clients in a different way.</a:t>
            </a:r>
          </a:p>
          <a:p>
            <a:pPr>
              <a:lnSpc>
                <a:spcPct val="80000"/>
              </a:lnSpc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zh-TW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set 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and </a:t>
            </a:r>
            <a:r>
              <a:rPr lang="en-US" altLang="zh-TW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get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functions allow a client to interact with an object, but the object’s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private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data remains safely encapsulated (i.e., hidden) in the object itself.</a:t>
            </a:r>
          </a:p>
          <a:p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089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575AED-10E1-C643-856B-58B6C585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89EFFE-C699-C145-A798-2DC398287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Member Scope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96DE71-6411-F04B-BD24-73388496D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Time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’s </a:t>
            </a:r>
            <a:r>
              <a:rPr lang="en-US" altLang="zh-TW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set 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and </a:t>
            </a:r>
            <a:r>
              <a:rPr lang="en-US" altLang="zh-TW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get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functions are called throughout the class’s body.</a:t>
            </a:r>
          </a:p>
          <a:p>
            <a:pPr>
              <a:lnSpc>
                <a:spcPct val="95000"/>
              </a:lnSpc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Consider changing the representation of the time from three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values to a single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value</a:t>
            </a: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Represent the total number of seconds elapsed since midnight.</a:t>
            </a:r>
          </a:p>
          <a:p>
            <a:pPr>
              <a:lnSpc>
                <a:spcPct val="95000"/>
              </a:lnSpc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Only the bodies of the functions that access the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private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data directly would need to change.</a:t>
            </a: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Those </a:t>
            </a:r>
            <a:r>
              <a:rPr lang="en-US" altLang="zh-TW" sz="21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set </a:t>
            </a: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and </a:t>
            </a:r>
            <a:r>
              <a:rPr lang="en-US" altLang="zh-TW" sz="21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get</a:t>
            </a: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 functions for the </a:t>
            </a:r>
            <a:r>
              <a:rPr lang="en-US" altLang="zh-TW" sz="2100" dirty="0">
                <a:solidFill>
                  <a:srgbClr val="000000"/>
                </a:solidFill>
                <a:latin typeface="Lucida Console" panose="020B0609040504020204" pitchFamily="49" charset="0"/>
              </a:rPr>
              <a:t>hour</a:t>
            </a: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TW" sz="2100" dirty="0">
                <a:solidFill>
                  <a:srgbClr val="000000"/>
                </a:solidFill>
                <a:latin typeface="Lucida Console" panose="020B0609040504020204" pitchFamily="49" charset="0"/>
              </a:rPr>
              <a:t>minute</a:t>
            </a: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zh-TW" sz="2100" dirty="0">
                <a:solidFill>
                  <a:srgbClr val="000000"/>
                </a:solidFill>
                <a:latin typeface="Lucida Console" panose="020B0609040504020204" pitchFamily="49" charset="0"/>
              </a:rPr>
              <a:t>second</a:t>
            </a:r>
            <a:r>
              <a:rPr lang="en-US" altLang="zh-TW" sz="21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95000"/>
              </a:lnSpc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There would be no need to modify the bodies of functions </a:t>
            </a:r>
            <a:r>
              <a:rPr lang="en-US" altLang="zh-TW" sz="2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setTime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TW" sz="2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printUniversal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or </a:t>
            </a:r>
            <a:r>
              <a:rPr lang="en-US" altLang="zh-TW" sz="2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printStandard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95000"/>
              </a:lnSpc>
            </a:pPr>
            <a:endParaRPr lang="en-US" altLang="zh-TW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0311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27C258-DAA7-E142-B7C4-591D0F484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79B866-DCDD-494F-8354-11B11DCAF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Time Class</a:t>
            </a:r>
          </a:p>
        </p:txBody>
      </p:sp>
      <p:pic>
        <p:nvPicPr>
          <p:cNvPr id="5" name="Picture 1" descr="cpphtp7LOV_09slides_Page_04.png">
            <a:extLst>
              <a:ext uri="{FF2B5EF4-FFF2-40B4-BE49-F238E27FC236}">
                <a16:creationId xmlns:a16="http://schemas.microsoft.com/office/drawing/2014/main" id="{F5A7F838-21FD-8947-A68F-2FDD43784A96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84" b="15298"/>
          <a:stretch/>
        </p:blipFill>
        <p:spPr bwMode="auto">
          <a:xfrm>
            <a:off x="323528" y="846139"/>
            <a:ext cx="8208912" cy="525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23403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575AED-10E1-C643-856B-58B6C585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89EFFE-C699-C145-A798-2DC398287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Member Scope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96DE71-6411-F04B-BD24-73388496D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078672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Designing the class in this manner reduces the likelihood of programming errors when altering the class’s implementation.</a:t>
            </a:r>
          </a:p>
          <a:p>
            <a:pPr>
              <a:lnSpc>
                <a:spcPct val="90000"/>
              </a:lnSpc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Similarly, the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Time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constructor could be written to include a copy of the appropriate statements from function </a:t>
            </a:r>
            <a:r>
              <a:rPr lang="en-US" altLang="zh-TW" sz="2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setTime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Doing so may be slightly more efficient, because the extra constructor call and call to </a:t>
            </a:r>
            <a:r>
              <a:rPr lang="en-US" altLang="zh-TW" sz="2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setTime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are eliminated.</a:t>
            </a:r>
          </a:p>
          <a:p>
            <a:pPr>
              <a:lnSpc>
                <a:spcPct val="90000"/>
              </a:lnSpc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However, duplicating statements in multiple functions or constructors makes changing the class’s internal data representation more difficult.</a:t>
            </a:r>
          </a:p>
          <a:p>
            <a:pPr>
              <a:lnSpc>
                <a:spcPct val="90000"/>
              </a:lnSpc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Having the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Time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constructor call function </a:t>
            </a:r>
            <a:r>
              <a:rPr lang="en-US" altLang="zh-TW" sz="2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setTime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directly requires any changes to the implementation of </a:t>
            </a:r>
            <a:r>
              <a:rPr lang="en-US" altLang="zh-TW" sz="2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setTime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to be made only once.</a:t>
            </a:r>
          </a:p>
        </p:txBody>
      </p:sp>
    </p:spTree>
    <p:extLst>
      <p:ext uri="{BB962C8B-B14F-4D97-AF65-F5344CB8AC3E}">
        <p14:creationId xmlns:p14="http://schemas.microsoft.com/office/powerpoint/2010/main" val="3151026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06A6F4-3364-7248-A861-C69105FA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0BD5F9-4AB5-174E-9665-24D352475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Private Data Member?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361A16-D0E6-124D-B9BB-E57B0477D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sz="3000" dirty="0">
                <a:solidFill>
                  <a:srgbClr val="000000"/>
                </a:solidFill>
                <a:latin typeface="Times New Roman" panose="02020603050405020304" pitchFamily="18" charset="0"/>
              </a:rPr>
              <a:t>A reference to an object is an alias for the name of the object and, hence, may be used on the left side of an assignment statement.</a:t>
            </a:r>
          </a:p>
          <a:p>
            <a:pPr lvl="1"/>
            <a:r>
              <a:rPr lang="en-US" altLang="zh-TW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In this context, the reference makes a perfectly acceptable </a:t>
            </a:r>
            <a:r>
              <a:rPr lang="en-US" altLang="zh-TW" sz="26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lvalue</a:t>
            </a:r>
            <a:r>
              <a:rPr lang="en-US" altLang="zh-TW" sz="26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that can receive a value.</a:t>
            </a:r>
          </a:p>
          <a:p>
            <a:r>
              <a:rPr lang="en-US" altLang="zh-TW" sz="3000" dirty="0">
                <a:solidFill>
                  <a:srgbClr val="000000"/>
                </a:solidFill>
                <a:latin typeface="Times New Roman" panose="02020603050405020304" pitchFamily="18" charset="0"/>
              </a:rPr>
              <a:t>One way to use this capability (unfortunately!) is to have a </a:t>
            </a:r>
            <a:r>
              <a:rPr lang="en-US" altLang="zh-TW" sz="3000" dirty="0">
                <a:solidFill>
                  <a:srgbClr val="000000"/>
                </a:solidFill>
                <a:latin typeface="Lucida Console" panose="020B0609040504020204" pitchFamily="49" charset="0"/>
              </a:rPr>
              <a:t>public</a:t>
            </a:r>
            <a:r>
              <a:rPr lang="en-US" altLang="zh-TW" sz="3000" dirty="0">
                <a:solidFill>
                  <a:srgbClr val="000000"/>
                </a:solidFill>
                <a:latin typeface="Times New Roman" panose="02020603050405020304" pitchFamily="18" charset="0"/>
              </a:rPr>
              <a:t> member function of a class return a reference to a </a:t>
            </a:r>
            <a:r>
              <a:rPr lang="en-US" altLang="zh-TW" sz="3000" dirty="0">
                <a:solidFill>
                  <a:srgbClr val="000000"/>
                </a:solidFill>
                <a:latin typeface="Lucida Console" panose="020B0609040504020204" pitchFamily="49" charset="0"/>
              </a:rPr>
              <a:t>private</a:t>
            </a:r>
            <a:r>
              <a:rPr lang="en-US" altLang="zh-TW" sz="3000" dirty="0">
                <a:solidFill>
                  <a:srgbClr val="000000"/>
                </a:solidFill>
                <a:latin typeface="Times New Roman" panose="02020603050405020304" pitchFamily="18" charset="0"/>
              </a:rPr>
              <a:t> data member of that class.</a:t>
            </a:r>
          </a:p>
          <a:p>
            <a:r>
              <a:rPr lang="en-US" altLang="zh-TW" sz="3000" dirty="0">
                <a:solidFill>
                  <a:srgbClr val="000000"/>
                </a:solidFill>
                <a:latin typeface="Times New Roman" panose="02020603050405020304" pitchFamily="18" charset="0"/>
              </a:rPr>
              <a:t>If a function returns a </a:t>
            </a:r>
            <a:r>
              <a:rPr lang="en-US" altLang="zh-TW" sz="3000" dirty="0">
                <a:solidFill>
                  <a:srgbClr val="000000"/>
                </a:solidFill>
                <a:latin typeface="Lucida Console" panose="020B0609040504020204" pitchFamily="49" charset="0"/>
              </a:rPr>
              <a:t>const</a:t>
            </a:r>
            <a:r>
              <a:rPr lang="en-US" altLang="zh-TW" sz="3000" dirty="0">
                <a:solidFill>
                  <a:srgbClr val="000000"/>
                </a:solidFill>
                <a:latin typeface="Times New Roman" panose="02020603050405020304" pitchFamily="18" charset="0"/>
              </a:rPr>
              <a:t> reference, that reference cannot be used as a modifiable </a:t>
            </a:r>
            <a:r>
              <a:rPr lang="en-US" altLang="zh-TW" sz="30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lvalue</a:t>
            </a:r>
            <a:r>
              <a:rPr lang="en-US" altLang="zh-TW" sz="30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345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06A6F4-3364-7248-A861-C69105FA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0BD5F9-4AB5-174E-9665-24D352475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7" name="Picture 1" descr="cpphtp7LOV_09slides_Page_72.png">
            <a:extLst>
              <a:ext uri="{FF2B5EF4-FFF2-40B4-BE49-F238E27FC236}">
                <a16:creationId xmlns:a16="http://schemas.microsoft.com/office/drawing/2014/main" id="{90A5B967-2173-9A4F-B553-877D33C36724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16"/>
          <a:stretch/>
        </p:blipFill>
        <p:spPr bwMode="auto">
          <a:xfrm>
            <a:off x="683568" y="1196753"/>
            <a:ext cx="9144000" cy="4523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3BA079E-9EA3-AB4D-9DC6-17FB5F84ED6C}"/>
              </a:ext>
            </a:extLst>
          </p:cNvPr>
          <p:cNvSpPr/>
          <p:nvPr/>
        </p:nvSpPr>
        <p:spPr>
          <a:xfrm>
            <a:off x="1594883" y="1682700"/>
            <a:ext cx="3072809" cy="199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6238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06A6F4-3364-7248-A861-C69105FA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0BD5F9-4AB5-174E-9665-24D352475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BA079E-9EA3-AB4D-9DC6-17FB5F84ED6C}"/>
              </a:ext>
            </a:extLst>
          </p:cNvPr>
          <p:cNvSpPr/>
          <p:nvPr/>
        </p:nvSpPr>
        <p:spPr>
          <a:xfrm>
            <a:off x="1594883" y="1682700"/>
            <a:ext cx="3072809" cy="199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1" descr="cpphtp7LOV_09slides_Page_74.png">
            <a:extLst>
              <a:ext uri="{FF2B5EF4-FFF2-40B4-BE49-F238E27FC236}">
                <a16:creationId xmlns:a16="http://schemas.microsoft.com/office/drawing/2014/main" id="{0ACD319D-F3B8-564A-AA6D-2914BC00CD8B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780"/>
          <a:stretch/>
        </p:blipFill>
        <p:spPr bwMode="auto">
          <a:xfrm>
            <a:off x="755576" y="1417639"/>
            <a:ext cx="9144000" cy="1899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88480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06A6F4-3364-7248-A861-C69105FA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0BD5F9-4AB5-174E-9665-24D352475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BA079E-9EA3-AB4D-9DC6-17FB5F84ED6C}"/>
              </a:ext>
            </a:extLst>
          </p:cNvPr>
          <p:cNvSpPr/>
          <p:nvPr/>
        </p:nvSpPr>
        <p:spPr>
          <a:xfrm>
            <a:off x="1594883" y="1682700"/>
            <a:ext cx="3072809" cy="199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1" descr="cpphtp7LOV_09slides_Page_75.png">
            <a:extLst>
              <a:ext uri="{FF2B5EF4-FFF2-40B4-BE49-F238E27FC236}">
                <a16:creationId xmlns:a16="http://schemas.microsoft.com/office/drawing/2014/main" id="{35E1C2A8-A028-5A45-8FF8-74D5E6FF79FB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52"/>
          <a:stretch/>
        </p:blipFill>
        <p:spPr bwMode="auto">
          <a:xfrm>
            <a:off x="323528" y="1273679"/>
            <a:ext cx="9144000" cy="4510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B2C96E9-754C-0E4C-9029-3C0C5D7C2407}"/>
              </a:ext>
            </a:extLst>
          </p:cNvPr>
          <p:cNvSpPr/>
          <p:nvPr/>
        </p:nvSpPr>
        <p:spPr>
          <a:xfrm>
            <a:off x="1205023" y="1781005"/>
            <a:ext cx="3072809" cy="199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530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06A6F4-3364-7248-A861-C69105FA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0BD5F9-4AB5-174E-9665-24D352475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BA079E-9EA3-AB4D-9DC6-17FB5F84ED6C}"/>
              </a:ext>
            </a:extLst>
          </p:cNvPr>
          <p:cNvSpPr/>
          <p:nvPr/>
        </p:nvSpPr>
        <p:spPr>
          <a:xfrm>
            <a:off x="1594883" y="1682700"/>
            <a:ext cx="3072809" cy="199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2C96E9-754C-0E4C-9029-3C0C5D7C2407}"/>
              </a:ext>
            </a:extLst>
          </p:cNvPr>
          <p:cNvSpPr/>
          <p:nvPr/>
        </p:nvSpPr>
        <p:spPr>
          <a:xfrm>
            <a:off x="1205023" y="1781005"/>
            <a:ext cx="3072809" cy="199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1" descr="cpphtp7LOV_09slides_Page_76.png">
            <a:extLst>
              <a:ext uri="{FF2B5EF4-FFF2-40B4-BE49-F238E27FC236}">
                <a16:creationId xmlns:a16="http://schemas.microsoft.com/office/drawing/2014/main" id="{E886111D-5A73-F041-86E9-4904933CA0BB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753"/>
          <a:stretch/>
        </p:blipFill>
        <p:spPr bwMode="auto">
          <a:xfrm>
            <a:off x="539552" y="1402234"/>
            <a:ext cx="9144000" cy="323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49206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F7FD9-EAB5-EC47-8C26-61CA86DC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1A32E8-3DEE-F14A-A00A-380311F8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2BF6F0-8807-2A4D-8163-0C842028C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Constructor vs Destructor</a:t>
            </a:r>
          </a:p>
          <a:p>
            <a:r>
              <a:rPr lang="en-US" dirty="0"/>
              <a:t>Member scope</a:t>
            </a:r>
          </a:p>
          <a:p>
            <a:pPr lvl="1"/>
            <a:r>
              <a:rPr lang="en-US" dirty="0"/>
              <a:t>Public</a:t>
            </a:r>
          </a:p>
          <a:p>
            <a:pPr lvl="1"/>
            <a:r>
              <a:rPr lang="en-US" dirty="0"/>
              <a:t>Private</a:t>
            </a:r>
          </a:p>
          <a:p>
            <a:pPr lvl="1"/>
            <a:r>
              <a:rPr lang="en-US" dirty="0"/>
              <a:t>Protected </a:t>
            </a:r>
          </a:p>
          <a:p>
            <a:r>
              <a:rPr lang="en-US" dirty="0"/>
              <a:t>Access member data</a:t>
            </a:r>
          </a:p>
        </p:txBody>
      </p:sp>
    </p:spTree>
    <p:extLst>
      <p:ext uri="{BB962C8B-B14F-4D97-AF65-F5344CB8AC3E}">
        <p14:creationId xmlns:p14="http://schemas.microsoft.com/office/powerpoint/2010/main" val="2592896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319BA5-D0B9-EC47-BBCB-FF9C1A5A0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755723-BE44-4B44-AFAF-4487F9765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Time Class</a:t>
            </a:r>
          </a:p>
        </p:txBody>
      </p:sp>
      <p:pic>
        <p:nvPicPr>
          <p:cNvPr id="5" name="Picture 1" descr="cpphtp7LOV_09slides_Page_05.png">
            <a:extLst>
              <a:ext uri="{FF2B5EF4-FFF2-40B4-BE49-F238E27FC236}">
                <a16:creationId xmlns:a16="http://schemas.microsoft.com/office/drawing/2014/main" id="{93F0E052-1037-4148-B0EA-80F92BBC21DB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84" b="15332"/>
          <a:stretch/>
        </p:blipFill>
        <p:spPr bwMode="auto">
          <a:xfrm>
            <a:off x="539552" y="980728"/>
            <a:ext cx="7736189" cy="4952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2055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A7A2B8-5641-9A4E-B0FC-F1C86EE28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5AFE72-07D2-0E4B-8E28-3D4D1995C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Time Class</a:t>
            </a:r>
          </a:p>
        </p:txBody>
      </p:sp>
      <p:pic>
        <p:nvPicPr>
          <p:cNvPr id="5" name="Picture 1" descr="cpphtp7LOV_09slides_Page_06.png">
            <a:extLst>
              <a:ext uri="{FF2B5EF4-FFF2-40B4-BE49-F238E27FC236}">
                <a16:creationId xmlns:a16="http://schemas.microsoft.com/office/drawing/2014/main" id="{947592B5-A048-AF4D-A5CC-02636A7C5AE1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84" b="14018"/>
          <a:stretch/>
        </p:blipFill>
        <p:spPr bwMode="auto">
          <a:xfrm>
            <a:off x="539552" y="908720"/>
            <a:ext cx="7827836" cy="5088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4750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42762E-E24C-8046-9CFB-E4B514FAC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2933C8-9FAD-CA4F-B9D1-F63BFEFBA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with Default Arguments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9861DA-93A2-6C41-820C-A8FE74F5E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This example enhances class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Time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to demonstrate how arguments are implicitly passed to a constructor.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Like other functions, constructors can specify default arguments.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Line 11 declares the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Time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constructor to include default arguments (zero for each argument).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 constructor calls member function </a:t>
            </a:r>
            <a:r>
              <a:rPr lang="en-US" altLang="zh-TW" sz="2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setTime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with the values passed to the constructor (or the default values).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If a value is out of range, that value is set to zero (to ensure that each data member remains in a consistent state).</a:t>
            </a:r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8753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B0C192-98C3-9042-85C2-E4DA8F75B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B4ED5A-8359-6E43-8A14-06938C1DF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with Arguments</a:t>
            </a:r>
          </a:p>
        </p:txBody>
      </p:sp>
      <p:pic>
        <p:nvPicPr>
          <p:cNvPr id="5" name="Picture 1" descr="cpphtp7LOV_09slides_Page_42.png">
            <a:extLst>
              <a:ext uri="{FF2B5EF4-FFF2-40B4-BE49-F238E27FC236}">
                <a16:creationId xmlns:a16="http://schemas.microsoft.com/office/drawing/2014/main" id="{AC5EE693-7C9B-7B4F-AF1D-6A42F467312B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84" b="15521"/>
          <a:stretch/>
        </p:blipFill>
        <p:spPr bwMode="auto">
          <a:xfrm>
            <a:off x="628650" y="1122212"/>
            <a:ext cx="7549173" cy="482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E15E89-EBA7-E245-8B91-B719B82231D7}"/>
              </a:ext>
            </a:extLst>
          </p:cNvPr>
          <p:cNvSpPr/>
          <p:nvPr/>
        </p:nvSpPr>
        <p:spPr>
          <a:xfrm>
            <a:off x="1499191" y="1616148"/>
            <a:ext cx="2626242" cy="233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355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370526-D765-8A4E-A0CA-37B15512B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0573C1-F9DA-3A46-B64F-E2E5285A7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 with Arguments</a:t>
            </a:r>
          </a:p>
        </p:txBody>
      </p:sp>
      <p:pic>
        <p:nvPicPr>
          <p:cNvPr id="5" name="Picture 1" descr="cpphtp7LOV_09slides_Page_45.png">
            <a:extLst>
              <a:ext uri="{FF2B5EF4-FFF2-40B4-BE49-F238E27FC236}">
                <a16:creationId xmlns:a16="http://schemas.microsoft.com/office/drawing/2014/main" id="{041224AB-CA9F-9A48-B35B-E8B53A3ACF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84" b="10371"/>
          <a:stretch>
            <a:fillRect/>
          </a:stretch>
        </p:blipFill>
        <p:spPr bwMode="auto">
          <a:xfrm>
            <a:off x="579757" y="980728"/>
            <a:ext cx="8136904" cy="5513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D94F94-BF62-C142-8F96-E3EBFC91C9C7}"/>
              </a:ext>
            </a:extLst>
          </p:cNvPr>
          <p:cNvSpPr/>
          <p:nvPr/>
        </p:nvSpPr>
        <p:spPr>
          <a:xfrm>
            <a:off x="1605517" y="1488557"/>
            <a:ext cx="2626242" cy="233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776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42762E-E24C-8046-9CFB-E4B514FAC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2933C8-9FAD-CA4F-B9D1-F63BFEFBA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with Default Arguments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9861DA-93A2-6C41-820C-A8FE74F5E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zh-TW" sz="2300" dirty="0">
                <a:solidFill>
                  <a:srgbClr val="000000"/>
                </a:solidFill>
                <a:latin typeface="Times New Roman" panose="02020603050405020304" pitchFamily="18" charset="0"/>
              </a:rPr>
              <a:t>Any constructor that takes no arguments is called a default constructor.</a:t>
            </a:r>
          </a:p>
          <a:p>
            <a:pPr>
              <a:lnSpc>
                <a:spcPct val="80000"/>
              </a:lnSpc>
            </a:pPr>
            <a:r>
              <a:rPr lang="en-US" altLang="zh-TW" sz="2300" dirty="0">
                <a:solidFill>
                  <a:srgbClr val="000000"/>
                </a:solidFill>
                <a:latin typeface="Times New Roman" panose="02020603050405020304" pitchFamily="18" charset="0"/>
              </a:rPr>
              <a:t>A class gets a default constructor in one of two ways:</a:t>
            </a:r>
          </a:p>
          <a:p>
            <a:pPr>
              <a:lnSpc>
                <a:spcPct val="80000"/>
              </a:lnSpc>
            </a:pPr>
            <a:r>
              <a:rPr lang="en-US" altLang="zh-TW" sz="2300" dirty="0">
                <a:solidFill>
                  <a:srgbClr val="000000"/>
                </a:solidFill>
                <a:latin typeface="Times New Roman" panose="02020603050405020304" pitchFamily="18" charset="0"/>
              </a:rPr>
              <a:t>The compiler implicitly creates a default constructor in a class that does not define a constructor.</a:t>
            </a:r>
          </a:p>
          <a:p>
            <a:pPr lvl="1">
              <a:lnSpc>
                <a:spcPct val="80000"/>
              </a:lnSpc>
            </a:pP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Such a constructor does not initialize the class’s data members, but does call the default constructor for each data member that’s an object of another class.</a:t>
            </a:r>
          </a:p>
          <a:p>
            <a:pPr>
              <a:lnSpc>
                <a:spcPct val="80000"/>
              </a:lnSpc>
            </a:pPr>
            <a:r>
              <a:rPr lang="en-US" altLang="zh-TW" sz="2300" dirty="0">
                <a:solidFill>
                  <a:srgbClr val="000000"/>
                </a:solidFill>
                <a:latin typeface="Times New Roman" panose="02020603050405020304" pitchFamily="18" charset="0"/>
              </a:rPr>
              <a:t>You explicitly define a constructor that takes no arguments.</a:t>
            </a:r>
          </a:p>
          <a:p>
            <a:pPr lvl="1">
              <a:lnSpc>
                <a:spcPct val="80000"/>
              </a:lnSpc>
            </a:pP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Such a default constructor will call the default constructor for each data member that’s an object of another class and will perform additional initialization specified by you.</a:t>
            </a:r>
          </a:p>
          <a:p>
            <a:pPr>
              <a:lnSpc>
                <a:spcPct val="80000"/>
              </a:lnSpc>
            </a:pPr>
            <a:r>
              <a:rPr lang="en-US" altLang="zh-TW" sz="2300" dirty="0">
                <a:solidFill>
                  <a:srgbClr val="000000"/>
                </a:solidFill>
                <a:latin typeface="Times New Roman" panose="02020603050405020304" pitchFamily="18" charset="0"/>
              </a:rPr>
              <a:t>If you define a constructor with arguments, C++ will not implicitly create a default constructor for that class.  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4209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6190</TotalTime>
  <Words>1074</Words>
  <Application>Microsoft Macintosh PowerPoint</Application>
  <PresentationFormat>On-screen Show (4:3)</PresentationFormat>
  <Paragraphs>136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LucidaSansTypewriter</vt:lpstr>
      <vt:lpstr>San serif</vt:lpstr>
      <vt:lpstr>San serif</vt:lpstr>
      <vt:lpstr>Sen sarif</vt:lpstr>
      <vt:lpstr>Arial</vt:lpstr>
      <vt:lpstr>Calibri</vt:lpstr>
      <vt:lpstr>Lucida Console</vt:lpstr>
      <vt:lpstr>Times New Roman</vt:lpstr>
      <vt:lpstr>Wingdings</vt:lpstr>
      <vt:lpstr>Office Theme</vt:lpstr>
      <vt:lpstr>Lecture 19: Classes – Part II</vt:lpstr>
      <vt:lpstr>Review: Time Class</vt:lpstr>
      <vt:lpstr>Review: Time Class</vt:lpstr>
      <vt:lpstr>Review: Time Class</vt:lpstr>
      <vt:lpstr>Review: Time Class</vt:lpstr>
      <vt:lpstr>Constructor with Default Arguments</vt:lpstr>
      <vt:lpstr>Constructor with Arguments</vt:lpstr>
      <vt:lpstr>Constructors with Arguments</vt:lpstr>
      <vt:lpstr>Constructor with Default Arguments</vt:lpstr>
      <vt:lpstr>Destructor</vt:lpstr>
      <vt:lpstr>When Constructor and Destructor called?</vt:lpstr>
      <vt:lpstr>Example</vt:lpstr>
      <vt:lpstr>Example</vt:lpstr>
      <vt:lpstr>Example</vt:lpstr>
      <vt:lpstr>Example</vt:lpstr>
      <vt:lpstr>Example</vt:lpstr>
      <vt:lpstr>Accessors and Modofiers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Member Scope</vt:lpstr>
      <vt:lpstr>Member Scope</vt:lpstr>
      <vt:lpstr>Member Scope</vt:lpstr>
      <vt:lpstr>Access Private Data Member?</vt:lpstr>
      <vt:lpstr>Example</vt:lpstr>
      <vt:lpstr>Example</vt:lpstr>
      <vt:lpstr>Example</vt:lpstr>
      <vt:lpstr>Example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Introduction to Computer Design Problems</dc:title>
  <dc:creator>Huang, Tsung-Wei</dc:creator>
  <cp:lastModifiedBy>Huang, Tsung-Wei</cp:lastModifiedBy>
  <cp:revision>736</cp:revision>
  <dcterms:created xsi:type="dcterms:W3CDTF">2020-01-09T06:22:26Z</dcterms:created>
  <dcterms:modified xsi:type="dcterms:W3CDTF">2020-11-01T20:34:03Z</dcterms:modified>
</cp:coreProperties>
</file>